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 Classic" panose="020B0604020202020204" charset="-18"/>
      <p:regular r:id="rId22"/>
    </p:embeddedFont>
    <p:embeddedFont>
      <p:font typeface="Montserrat Classic Bold" panose="020B0604020202020204" charset="-18"/>
      <p:regular r:id="rId23"/>
    </p:embeddedFont>
    <p:embeddedFont>
      <p:font typeface="Montserrat Light" panose="020B0604020202020204" charset="-18"/>
      <p:regular r:id="rId24"/>
    </p:embeddedFont>
    <p:embeddedFont>
      <p:font typeface="Open Sans" panose="020B0604020202020204" charset="0"/>
      <p:regular r:id="rId25"/>
    </p:embeddedFont>
    <p:embeddedFont>
      <p:font typeface="Open Sans Extra Bold" panose="020B0604020202020204" charset="0"/>
      <p:regular r:id="rId26"/>
    </p:embeddedFont>
    <p:embeddedFont>
      <p:font typeface="Open Sans Light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814" t="32426" r="50567"/>
          <a:stretch>
            <a:fillRect/>
          </a:stretch>
        </p:blipFill>
        <p:spPr>
          <a:xfrm>
            <a:off x="-433730" y="-330005"/>
            <a:ext cx="2458198" cy="1093811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1147731" y="-438150"/>
            <a:ext cx="2552700" cy="11163300"/>
          </a:xfrm>
          <a:prstGeom prst="rect">
            <a:avLst/>
          </a:prstGeom>
          <a:solidFill>
            <a:srgbClr val="43B0F1"/>
          </a:solidFill>
        </p:spPr>
      </p:sp>
      <p:grpSp>
        <p:nvGrpSpPr>
          <p:cNvPr id="4" name="Group 4"/>
          <p:cNvGrpSpPr/>
          <p:nvPr/>
        </p:nvGrpSpPr>
        <p:grpSpPr>
          <a:xfrm>
            <a:off x="1221635" y="2030517"/>
            <a:ext cx="2886906" cy="851395"/>
            <a:chOff x="0" y="0"/>
            <a:chExt cx="1722525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75545" y="1038979"/>
            <a:ext cx="2883755" cy="145853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368079" y="855857"/>
            <a:ext cx="82907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352">
                <a:solidFill>
                  <a:srgbClr val="E8EEF1"/>
                </a:solidFill>
                <a:latin typeface="Montserrat Classic"/>
              </a:rPr>
              <a:t>B2B TEST TEAM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368079" y="4041054"/>
            <a:ext cx="15173906" cy="5217246"/>
            <a:chOff x="0" y="0"/>
            <a:chExt cx="20231875" cy="6956328"/>
          </a:xfrm>
        </p:grpSpPr>
        <p:sp>
          <p:nvSpPr>
            <p:cNvPr id="9" name="TextBox 9"/>
            <p:cNvSpPr txBox="1"/>
            <p:nvPr/>
          </p:nvSpPr>
          <p:spPr>
            <a:xfrm>
              <a:off x="0" y="85725"/>
              <a:ext cx="20231875" cy="5918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8000" spc="560">
                  <a:solidFill>
                    <a:srgbClr val="E8EEF1"/>
                  </a:solidFill>
                  <a:latin typeface="Montserrat Classic"/>
                </a:rPr>
                <a:t>TESTCOMPLETE - KOMPLEKSOWE ŚRODOWISKO TESTOWE ALL IN ONE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333605"/>
              <a:ext cx="11054351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196">
                  <a:solidFill>
                    <a:srgbClr val="E8EEF1"/>
                  </a:solidFill>
                  <a:latin typeface="Montserrat Classic"/>
                </a:rPr>
                <a:t>Adam Rudzki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70941" y="790306"/>
            <a:ext cx="6212223" cy="2082193"/>
            <a:chOff x="0" y="0"/>
            <a:chExt cx="8282964" cy="2776257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8282964" cy="1386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16"/>
                </a:lnSpc>
              </a:pPr>
              <a:r>
                <a:rPr lang="en-US" sz="6600" spc="59">
                  <a:solidFill>
                    <a:srgbClr val="E8EEF1"/>
                  </a:solidFill>
                  <a:latin typeface="Montserrat Classic Bold"/>
                </a:rPr>
                <a:t>TestComplete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042832"/>
              <a:ext cx="7766821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266">
                  <a:solidFill>
                    <a:srgbClr val="43B0F1"/>
                  </a:solidFill>
                  <a:latin typeface="Montserrat Classic Bold"/>
                </a:rPr>
                <a:t>Główne funkcje: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6445" y="532941"/>
            <a:ext cx="7113329" cy="1463669"/>
            <a:chOff x="0" y="0"/>
            <a:chExt cx="9484438" cy="1951559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0"/>
              <a:ext cx="9484438" cy="737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6"/>
                </a:lnSpc>
              </a:pPr>
              <a:r>
                <a:rPr lang="en-US" sz="3200" spc="352">
                  <a:solidFill>
                    <a:srgbClr val="E8EEF1"/>
                  </a:solidFill>
                  <a:latin typeface="Montserrat Classic"/>
                </a:rPr>
                <a:t>AUTOMATYCZNE TESTY UI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72787"/>
              <a:ext cx="9484438" cy="1178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>
                  <a:solidFill>
                    <a:srgbClr val="E8EEF1"/>
                  </a:solidFill>
                  <a:latin typeface="Montserrat Light"/>
                </a:rPr>
                <a:t>Tworzenie testów poprzez nagrywanie, Keywordy i tworzenie skryptów testowych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8801100" y="-800100"/>
            <a:ext cx="79052" cy="12001500"/>
          </a:xfrm>
          <a:prstGeom prst="rect">
            <a:avLst/>
          </a:prstGeom>
          <a:solidFill>
            <a:srgbClr val="43B0F1"/>
          </a:solidFill>
        </p:spPr>
      </p:sp>
      <p:grpSp>
        <p:nvGrpSpPr>
          <p:cNvPr id="9" name="Group 9"/>
          <p:cNvGrpSpPr/>
          <p:nvPr/>
        </p:nvGrpSpPr>
        <p:grpSpPr>
          <a:xfrm>
            <a:off x="10106445" y="2447055"/>
            <a:ext cx="7411250" cy="1463669"/>
            <a:chOff x="0" y="0"/>
            <a:chExt cx="9881666" cy="195155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0"/>
              <a:ext cx="9881666" cy="737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6"/>
                </a:lnSpc>
              </a:pPr>
              <a:r>
                <a:rPr lang="en-US" sz="3200" spc="352">
                  <a:solidFill>
                    <a:srgbClr val="E8EEF1"/>
                  </a:solidFill>
                  <a:latin typeface="Montserrat Classic"/>
                </a:rPr>
                <a:t>ROZPOZNAWANIE OBIEKTÓW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72787"/>
              <a:ext cx="9881666" cy="1178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>
                  <a:solidFill>
                    <a:srgbClr val="E8EEF1"/>
                  </a:solidFill>
                  <a:latin typeface="Montserrat Light"/>
                </a:rPr>
                <a:t>Poprzez ich właściwości oraz rozpoznanie wizualne wykorzystujące technologię AI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106445" y="4398085"/>
            <a:ext cx="7411250" cy="1463669"/>
            <a:chOff x="0" y="0"/>
            <a:chExt cx="9881666" cy="195155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0"/>
              <a:ext cx="9881666" cy="737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6"/>
                </a:lnSpc>
              </a:pPr>
              <a:r>
                <a:rPr lang="en-US" sz="3200" spc="352">
                  <a:solidFill>
                    <a:srgbClr val="E8EEF1"/>
                  </a:solidFill>
                  <a:latin typeface="Montserrat Classic"/>
                </a:rPr>
                <a:t>TESTOWANIE WWW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72787"/>
              <a:ext cx="9881666" cy="1178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>
                  <a:solidFill>
                    <a:srgbClr val="E8EEF1"/>
                  </a:solidFill>
                  <a:latin typeface="Montserrat Light"/>
                </a:rPr>
                <a:t>Wspiera wszystkie główne przeglądarki WWW, niestety bez Opery :(  #bojowkaopery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106445" y="6352963"/>
            <a:ext cx="7113329" cy="1622419"/>
            <a:chOff x="0" y="0"/>
            <a:chExt cx="9484438" cy="216322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95250"/>
              <a:ext cx="9484438" cy="1558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6"/>
                </a:lnSpc>
              </a:pPr>
              <a:r>
                <a:rPr lang="en-US" sz="3200" spc="352">
                  <a:solidFill>
                    <a:srgbClr val="E8EEF1"/>
                  </a:solidFill>
                  <a:latin typeface="Montserrat Classic"/>
                </a:rPr>
                <a:t>DATA-DRIVEN TESTING</a:t>
              </a:r>
            </a:p>
            <a:p>
              <a:pPr>
                <a:lnSpc>
                  <a:spcPts val="4896"/>
                </a:lnSpc>
              </a:pPr>
              <a:r>
                <a:rPr lang="en-US" sz="3200" spc="352">
                  <a:solidFill>
                    <a:srgbClr val="E8EEF1"/>
                  </a:solidFill>
                  <a:latin typeface="Montserrat Classic"/>
                </a:rPr>
                <a:t>KEYWORD-DRIVEN TESTING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594054"/>
              <a:ext cx="9484438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106445" y="8338968"/>
            <a:ext cx="7113329" cy="1920869"/>
            <a:chOff x="0" y="0"/>
            <a:chExt cx="9484438" cy="2561159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95250"/>
              <a:ext cx="9484438" cy="737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6"/>
                </a:lnSpc>
              </a:pPr>
              <a:r>
                <a:rPr lang="en-US" sz="3200" spc="352">
                  <a:solidFill>
                    <a:srgbClr val="E8EEF1"/>
                  </a:solidFill>
                  <a:latin typeface="Montserrat Classic"/>
                </a:rPr>
                <a:t>ROZBUDOWANE LOGOWANIE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72787"/>
              <a:ext cx="9484438" cy="1788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>
                  <a:solidFill>
                    <a:srgbClr val="E8EEF1"/>
                  </a:solidFill>
                  <a:latin typeface="Montserrat Light"/>
                </a:rPr>
                <a:t>Automatyczne raporty, logowanie kroków i nagrywanie przebiegu testów, integracja z rozwiązaniami 3'rd party 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 l="27814" t="32426" r="50567"/>
          <a:stretch>
            <a:fillRect/>
          </a:stretch>
        </p:blipFill>
        <p:spPr>
          <a:xfrm>
            <a:off x="-1429498" y="-419729"/>
            <a:ext cx="2458198" cy="10938119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-675946" y="8832603"/>
            <a:ext cx="2886906" cy="851395"/>
            <a:chOff x="0" y="0"/>
            <a:chExt cx="1722525" cy="508000"/>
          </a:xfrm>
        </p:grpSpPr>
        <p:sp>
          <p:nvSpPr>
            <p:cNvPr id="23" name="Freeform 23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8801100" y="532941"/>
            <a:ext cx="735930" cy="367965"/>
            <a:chOff x="0" y="0"/>
            <a:chExt cx="1016000" cy="508000"/>
          </a:xfrm>
        </p:grpSpPr>
        <p:sp>
          <p:nvSpPr>
            <p:cNvPr id="25" name="Freeform 25"/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8801100" y="2447055"/>
            <a:ext cx="735930" cy="367965"/>
            <a:chOff x="0" y="0"/>
            <a:chExt cx="1016000" cy="508000"/>
          </a:xfrm>
        </p:grpSpPr>
        <p:sp>
          <p:nvSpPr>
            <p:cNvPr id="27" name="Freeform 27"/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8801100" y="4398085"/>
            <a:ext cx="735930" cy="367965"/>
            <a:chOff x="0" y="0"/>
            <a:chExt cx="1016000" cy="508000"/>
          </a:xfrm>
        </p:grpSpPr>
        <p:sp>
          <p:nvSpPr>
            <p:cNvPr id="29" name="Freeform 29"/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8801100" y="6352963"/>
            <a:ext cx="735930" cy="367965"/>
            <a:chOff x="0" y="0"/>
            <a:chExt cx="1016000" cy="508000"/>
          </a:xfrm>
        </p:grpSpPr>
        <p:sp>
          <p:nvSpPr>
            <p:cNvPr id="31" name="Freeform 31"/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8801100" y="8338968"/>
            <a:ext cx="735930" cy="367965"/>
            <a:chOff x="0" y="0"/>
            <a:chExt cx="1016000" cy="508000"/>
          </a:xfrm>
        </p:grpSpPr>
        <p:sp>
          <p:nvSpPr>
            <p:cNvPr id="33" name="Freeform 33"/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5946" y="8832603"/>
            <a:ext cx="2886906" cy="851395"/>
            <a:chOff x="0" y="0"/>
            <a:chExt cx="1722525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40000"/>
          </a:blip>
          <a:srcRect t="39379" r="58540" b="6952"/>
          <a:stretch>
            <a:fillRect/>
          </a:stretch>
        </p:blipFill>
        <p:spPr>
          <a:xfrm>
            <a:off x="-583928" y="-325560"/>
            <a:ext cx="5936097" cy="109381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446" y="3285013"/>
            <a:ext cx="5042449" cy="50424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93586" y="3285013"/>
            <a:ext cx="11765714" cy="504244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616" y="962025"/>
            <a:ext cx="2177653" cy="545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FFFFFF"/>
                </a:solidFill>
                <a:latin typeface="Open Sans Extra Bold"/>
              </a:rPr>
              <a:t>Moduły TC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814" t="32426" r="50567"/>
          <a:stretch>
            <a:fillRect/>
          </a:stretch>
        </p:blipFill>
        <p:spPr>
          <a:xfrm>
            <a:off x="17058901" y="-325560"/>
            <a:ext cx="2458198" cy="109381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571500" y="4717803"/>
            <a:ext cx="2886906" cy="851395"/>
            <a:chOff x="0" y="0"/>
            <a:chExt cx="1722525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3521710"/>
            <a:ext cx="16230600" cy="307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>
                <a:solidFill>
                  <a:srgbClr val="FFFFFF"/>
                </a:solidFill>
                <a:latin typeface="Montserrat Classic"/>
              </a:rPr>
              <a:t>A teraz przejdźmy do aplikacji: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850" t="32426" r="50567"/>
          <a:stretch>
            <a:fillRect/>
          </a:stretch>
        </p:blipFill>
        <p:spPr>
          <a:xfrm>
            <a:off x="6423560" y="-325560"/>
            <a:ext cx="1658098" cy="109381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69979" y="1508273"/>
            <a:ext cx="959145" cy="9591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69979" y="4345841"/>
            <a:ext cx="959145" cy="9591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02086" y="7664014"/>
            <a:ext cx="959145" cy="95914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675946" y="8832603"/>
            <a:ext cx="2886906" cy="851395"/>
            <a:chOff x="0" y="0"/>
            <a:chExt cx="1722525" cy="508000"/>
          </a:xfrm>
        </p:grpSpPr>
        <p:sp>
          <p:nvSpPr>
            <p:cNvPr id="7" name="Freeform 7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03267" y="3115086"/>
            <a:ext cx="5681211" cy="401168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03267" y="962025"/>
            <a:ext cx="4943057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5"/>
              </a:lnSpc>
            </a:pPr>
            <a:r>
              <a:rPr lang="en-US" sz="5500" spc="159">
                <a:solidFill>
                  <a:srgbClr val="E8EEF1"/>
                </a:solidFill>
                <a:latin typeface="Montserrat Classic Bold"/>
              </a:rPr>
              <a:t>CZY WARTO?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08478" y="538501"/>
            <a:ext cx="8250822" cy="2898689"/>
            <a:chOff x="0" y="0"/>
            <a:chExt cx="11001096" cy="386491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11001096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266">
                  <a:solidFill>
                    <a:srgbClr val="E8EEF1"/>
                  </a:solidFill>
                  <a:latin typeface="Montserrat Classic Bold"/>
                </a:rPr>
                <a:t>TANIO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7348"/>
              <a:ext cx="10997695" cy="3007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>
                  <a:solidFill>
                    <a:srgbClr val="E8EEF1"/>
                  </a:solidFill>
                  <a:latin typeface="Montserrat Light"/>
                </a:rPr>
                <a:t>Koszt licencji jest niemały, jednak czy jako organizacja możemy oszczędzać na jakości? Czy Open Source jest faktycznie darmowy?  Jak można wycenić wsparcie community vs. product support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008478" y="3376069"/>
            <a:ext cx="8250822" cy="2898689"/>
            <a:chOff x="0" y="0"/>
            <a:chExt cx="11001096" cy="386491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9525"/>
              <a:ext cx="11001096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266">
                  <a:solidFill>
                    <a:srgbClr val="E8EEF1"/>
                  </a:solidFill>
                  <a:latin typeface="Montserrat Classic Bold"/>
                </a:rPr>
                <a:t>SZYBKO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57348"/>
              <a:ext cx="10997695" cy="3007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>
                  <a:solidFill>
                    <a:srgbClr val="E8EEF1"/>
                  </a:solidFill>
                  <a:latin typeface="Montserrat Light"/>
                </a:rPr>
                <a:t>Poziom wejścia jest niski jednak perfekcja i prawidłowe podejście wymaga dużego nakładu pracy i ciągłego pielęgnowana testów. Testy składa się klocek po klocku, zajmuje to na początku dużo czasu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008478" y="6465642"/>
            <a:ext cx="8250822" cy="3355889"/>
            <a:chOff x="0" y="0"/>
            <a:chExt cx="11001096" cy="447451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9525"/>
              <a:ext cx="11001096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266">
                  <a:solidFill>
                    <a:srgbClr val="E8EEF1"/>
                  </a:solidFill>
                  <a:latin typeface="Montserrat Classic Bold"/>
                </a:rPr>
                <a:t>Dobrze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857348"/>
              <a:ext cx="10997695" cy="3617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>
                  <a:solidFill>
                    <a:srgbClr val="E8EEF1"/>
                  </a:solidFill>
                  <a:latin typeface="Montserrat Light"/>
                </a:rPr>
                <a:t>Czy chcemy mieć testy które pokryją nam tylko podstawowe wymagania i happy path'y? Czy możemy zagwarantować że rezultaty testów mają odzwierciedlenie w rzeczywistości? Czy chcemy mieć święty spokój z testami automatycznymi? :)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0025" r="53428"/>
          <a:stretch>
            <a:fillRect/>
          </a:stretch>
        </p:blipFill>
        <p:spPr>
          <a:xfrm rot="-10800000">
            <a:off x="15669721" y="-5513723"/>
            <a:ext cx="2365243" cy="2034881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400000">
            <a:off x="6945420" y="3489473"/>
            <a:ext cx="20661472" cy="2342427"/>
          </a:xfrm>
          <a:prstGeom prst="rect">
            <a:avLst/>
          </a:prstGeom>
          <a:solidFill>
            <a:srgbClr val="43B0F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47739" y="3776651"/>
            <a:ext cx="669230" cy="66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55732" y="7509552"/>
            <a:ext cx="661237" cy="66123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1122990" y="1805879"/>
            <a:ext cx="2886906" cy="851395"/>
            <a:chOff x="0" y="0"/>
            <a:chExt cx="1722525" cy="508000"/>
          </a:xfrm>
        </p:grpSpPr>
        <p:sp>
          <p:nvSpPr>
            <p:cNvPr id="7" name="Freeform 7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120271" y="1746119"/>
            <a:ext cx="13448902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5"/>
              </a:lnSpc>
            </a:pPr>
            <a:r>
              <a:rPr lang="en-US" sz="5500" spc="159">
                <a:solidFill>
                  <a:srgbClr val="E8EEF1"/>
                </a:solidFill>
                <a:latin typeface="Montserrat Classic Bold"/>
              </a:rPr>
              <a:t>DODATKOWE ŹRÓDŁA INFORMACJI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216113" y="3776651"/>
            <a:ext cx="9871005" cy="1037091"/>
            <a:chOff x="0" y="0"/>
            <a:chExt cx="13161340" cy="138278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0"/>
              <a:ext cx="13161340" cy="741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96"/>
                </a:lnSpc>
              </a:pPr>
              <a:r>
                <a:rPr lang="en-US" sz="3200" spc="352">
                  <a:solidFill>
                    <a:srgbClr val="43B0F1"/>
                  </a:solidFill>
                  <a:latin typeface="Montserrat Classic"/>
                </a:rPr>
                <a:t>OFICJALNA STRONA PRODUKT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13617"/>
              <a:ext cx="13161340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 spc="26">
                  <a:solidFill>
                    <a:srgbClr val="E8EEF1"/>
                  </a:solidFill>
                  <a:latin typeface="Montserrat Light"/>
                </a:rPr>
                <a:t>https://smartbear.com/product/testcomplete/overview/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216113" y="5530607"/>
            <a:ext cx="9871005" cy="1004330"/>
            <a:chOff x="0" y="0"/>
            <a:chExt cx="13161340" cy="133910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0"/>
              <a:ext cx="13161340" cy="741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96"/>
                </a:lnSpc>
              </a:pPr>
              <a:r>
                <a:rPr lang="en-US" sz="3200" spc="352">
                  <a:solidFill>
                    <a:srgbClr val="43B0F1"/>
                  </a:solidFill>
                  <a:latin typeface="Montserrat Classic"/>
                </a:rPr>
                <a:t>TECH SUPPORT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69935"/>
              <a:ext cx="13161340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 spc="26">
                  <a:solidFill>
                    <a:srgbClr val="E8EEF1"/>
                  </a:solidFill>
                  <a:latin typeface="Montserrat Light"/>
                </a:rPr>
                <a:t>https://support.smartbear.com/testcomplete/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216113" y="7509552"/>
            <a:ext cx="9871005" cy="1428769"/>
            <a:chOff x="0" y="0"/>
            <a:chExt cx="13161340" cy="1905025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95250"/>
              <a:ext cx="13161340" cy="741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96"/>
                </a:lnSpc>
              </a:pPr>
              <a:r>
                <a:rPr lang="en-US" sz="3200" spc="352">
                  <a:solidFill>
                    <a:srgbClr val="43B0F1"/>
                  </a:solidFill>
                  <a:latin typeface="Montserrat Classic"/>
                </a:rPr>
                <a:t>COMMUNITY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726254"/>
              <a:ext cx="13161340" cy="1178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 spc="26">
                  <a:solidFill>
                    <a:srgbClr val="E8EEF1"/>
                  </a:solidFill>
                  <a:latin typeface="Montserrat Light"/>
                </a:rPr>
                <a:t>https://community.smartbear.com/t5/TestComplete-Community/ct-p/TestComplete_forum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47739" y="5698157"/>
            <a:ext cx="669230" cy="6692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814" t="32426" r="50567"/>
          <a:stretch>
            <a:fillRect/>
          </a:stretch>
        </p:blipFill>
        <p:spPr>
          <a:xfrm>
            <a:off x="17058901" y="-325560"/>
            <a:ext cx="2458198" cy="109381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571500" y="4717803"/>
            <a:ext cx="2886906" cy="851395"/>
            <a:chOff x="0" y="0"/>
            <a:chExt cx="1722525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94006" y="5050396"/>
            <a:ext cx="3899987" cy="21937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667946" y="1128069"/>
            <a:ext cx="4952107" cy="3072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800">
                <a:solidFill>
                  <a:srgbClr val="FFFFFF"/>
                </a:solidFill>
                <a:latin typeface="Montserrat Classic"/>
              </a:rPr>
              <a:t>Pytania? </a:t>
            </a:r>
          </a:p>
          <a:p>
            <a:pPr algn="ctr">
              <a:lnSpc>
                <a:spcPts val="12319"/>
              </a:lnSpc>
              <a:spcBef>
                <a:spcPct val="0"/>
              </a:spcBef>
            </a:pPr>
            <a:endParaRPr lang="en-US" sz="8800">
              <a:solidFill>
                <a:srgbClr val="FFFFFF"/>
              </a:solidFill>
              <a:latin typeface="Montserrat Class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51" r="59945"/>
          <a:stretch>
            <a:fillRect/>
          </a:stretch>
        </p:blipFill>
        <p:spPr>
          <a:xfrm rot="5400000">
            <a:off x="8637295" y="-9733637"/>
            <a:ext cx="800939" cy="203488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883980" y="3800566"/>
            <a:ext cx="12520039" cy="2685868"/>
            <a:chOff x="0" y="0"/>
            <a:chExt cx="16693386" cy="3581158"/>
          </a:xfrm>
        </p:grpSpPr>
        <p:sp>
          <p:nvSpPr>
            <p:cNvPr id="4" name="TextBox 4"/>
            <p:cNvSpPr txBox="1"/>
            <p:nvPr/>
          </p:nvSpPr>
          <p:spPr>
            <a:xfrm>
              <a:off x="759259" y="-9525"/>
              <a:ext cx="15174869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 spc="266">
                  <a:solidFill>
                    <a:srgbClr val="43B0F1"/>
                  </a:solidFill>
                  <a:latin typeface="Montserrat Classic Bold"/>
                </a:rPr>
                <a:t>"Dziękuję bardzo"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43778"/>
              <a:ext cx="16693386" cy="1183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5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5404" y="2839224"/>
              <a:ext cx="15162578" cy="741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6"/>
                </a:lnSpc>
              </a:pPr>
              <a:r>
                <a:rPr lang="en-US" sz="3200" spc="352">
                  <a:solidFill>
                    <a:srgbClr val="43B0F1"/>
                  </a:solidFill>
                  <a:latin typeface="Montserrat Classic"/>
                </a:rPr>
                <a:t>ALBERT EINSTEIN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926" y="1028700"/>
            <a:ext cx="2886906" cy="851395"/>
            <a:chOff x="0" y="0"/>
            <a:chExt cx="1722525" cy="508000"/>
          </a:xfrm>
        </p:grpSpPr>
        <p:sp>
          <p:nvSpPr>
            <p:cNvPr id="8" name="Freeform 8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15401094" y="8406905"/>
            <a:ext cx="2886906" cy="851395"/>
            <a:chOff x="0" y="0"/>
            <a:chExt cx="1722525" cy="508000"/>
          </a:xfrm>
        </p:grpSpPr>
        <p:sp>
          <p:nvSpPr>
            <p:cNvPr id="10" name="Freeform 10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34451" r="59945"/>
          <a:stretch>
            <a:fillRect/>
          </a:stretch>
        </p:blipFill>
        <p:spPr>
          <a:xfrm rot="5400000">
            <a:off x="8637295" y="-287879"/>
            <a:ext cx="800939" cy="203488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1483" y="2350454"/>
            <a:ext cx="11885035" cy="5586092"/>
            <a:chOff x="0" y="0"/>
            <a:chExt cx="15846713" cy="7448123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15846713" cy="1377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16"/>
                </a:lnSpc>
              </a:pPr>
              <a:r>
                <a:rPr lang="en-US" sz="6600" spc="59">
                  <a:solidFill>
                    <a:srgbClr val="E8EEF1"/>
                  </a:solidFill>
                  <a:latin typeface="Montserrat Classic Bold"/>
                </a:rPr>
                <a:t>Agenda: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19701" y="1782636"/>
              <a:ext cx="14607312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3200" spc="236">
                  <a:solidFill>
                    <a:srgbClr val="43B0F1"/>
                  </a:solidFill>
                  <a:latin typeface="Montserrat Classic Bold"/>
                </a:rPr>
                <a:t>Czego się dowiemy dzisiejszego wieczoru: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19701" y="2933273"/>
              <a:ext cx="14607312" cy="451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30">
                  <a:solidFill>
                    <a:srgbClr val="E8EEF1"/>
                  </a:solidFill>
                  <a:latin typeface="Montserrat Light"/>
                </a:rPr>
                <a:t>Dlaczego potrzebujemy rozwiązań All in One</a:t>
              </a:r>
            </a:p>
            <a:p>
              <a:pPr algn="ctr">
                <a:lnSpc>
                  <a:spcPts val="4500"/>
                </a:lnSpc>
              </a:pPr>
              <a:r>
                <a:rPr lang="en-US" sz="3000" spc="30">
                  <a:solidFill>
                    <a:srgbClr val="E8EEF1"/>
                  </a:solidFill>
                  <a:latin typeface="Montserrat Light"/>
                </a:rPr>
                <a:t>Rozwiązania dostępne na rynku</a:t>
              </a:r>
            </a:p>
            <a:p>
              <a:pPr marL="0" lvl="0" indent="0" algn="ctr">
                <a:lnSpc>
                  <a:spcPts val="4500"/>
                </a:lnSpc>
              </a:pPr>
              <a:r>
                <a:rPr lang="en-US" sz="3000" spc="30">
                  <a:solidFill>
                    <a:srgbClr val="E8EEF1"/>
                  </a:solidFill>
                  <a:latin typeface="Montserrat Light"/>
                </a:rPr>
                <a:t>Wstęp do Testcomplete</a:t>
              </a:r>
            </a:p>
            <a:p>
              <a:pPr marL="0" lvl="0" indent="0" algn="ctr">
                <a:lnSpc>
                  <a:spcPts val="4500"/>
                </a:lnSpc>
              </a:pPr>
              <a:r>
                <a:rPr lang="en-US" sz="3000" spc="30">
                  <a:solidFill>
                    <a:srgbClr val="E8EEF1"/>
                  </a:solidFill>
                  <a:latin typeface="Montserrat Light"/>
                </a:rPr>
                <a:t>Jak pisać testy? </a:t>
              </a:r>
            </a:p>
            <a:p>
              <a:pPr marL="0" lvl="0" indent="0" algn="ctr">
                <a:lnSpc>
                  <a:spcPts val="4500"/>
                </a:lnSpc>
              </a:pPr>
              <a:r>
                <a:rPr lang="en-US" sz="3000" spc="30">
                  <a:solidFill>
                    <a:srgbClr val="E8EEF1"/>
                  </a:solidFill>
                  <a:latin typeface="Montserrat Light"/>
                </a:rPr>
                <a:t>Wady i zalety TC</a:t>
              </a:r>
            </a:p>
            <a:p>
              <a:pPr algn="ctr">
                <a:lnSpc>
                  <a:spcPts val="4500"/>
                </a:lnSpc>
              </a:pPr>
              <a:r>
                <a:rPr lang="en-US" sz="3000" spc="30">
                  <a:solidFill>
                    <a:srgbClr val="E8EEF1"/>
                  </a:solidFill>
                  <a:latin typeface="Montserrat Light"/>
                </a:rPr>
                <a:t>Live Coding - napiszmy przykładowy test automatyczny!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675946" y="8832603"/>
            <a:ext cx="2886906" cy="851395"/>
            <a:chOff x="0" y="0"/>
            <a:chExt cx="1722525" cy="508000"/>
          </a:xfrm>
        </p:grpSpPr>
        <p:sp>
          <p:nvSpPr>
            <p:cNvPr id="7" name="Freeform 7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6202354" y="603003"/>
            <a:ext cx="2886906" cy="851395"/>
            <a:chOff x="0" y="0"/>
            <a:chExt cx="1722525" cy="508000"/>
          </a:xfrm>
        </p:grpSpPr>
        <p:sp>
          <p:nvSpPr>
            <p:cNvPr id="9" name="Freeform 9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850" t="32426" r="50567"/>
          <a:stretch>
            <a:fillRect/>
          </a:stretch>
        </p:blipFill>
        <p:spPr>
          <a:xfrm>
            <a:off x="-363886" y="-651119"/>
            <a:ext cx="1658098" cy="1093811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1522812" y="-649410"/>
            <a:ext cx="1981200" cy="10934700"/>
          </a:xfrm>
          <a:prstGeom prst="rect">
            <a:avLst/>
          </a:prstGeom>
          <a:solidFill>
            <a:srgbClr val="43B0F1"/>
          </a:solidFill>
        </p:spPr>
      </p:sp>
      <p:grpSp>
        <p:nvGrpSpPr>
          <p:cNvPr id="4" name="Group 4"/>
          <p:cNvGrpSpPr/>
          <p:nvPr/>
        </p:nvGrpSpPr>
        <p:grpSpPr>
          <a:xfrm>
            <a:off x="-532212" y="603003"/>
            <a:ext cx="2886906" cy="851395"/>
            <a:chOff x="0" y="0"/>
            <a:chExt cx="1722525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96343" y="2378457"/>
            <a:ext cx="2917343" cy="29173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820764" y="2066940"/>
            <a:ext cx="4962191" cy="1927077"/>
            <a:chOff x="0" y="0"/>
            <a:chExt cx="6616255" cy="2569437"/>
          </a:xfrm>
        </p:grpSpPr>
        <p:sp>
          <p:nvSpPr>
            <p:cNvPr id="8" name="TextBox 8"/>
            <p:cNvSpPr txBox="1"/>
            <p:nvPr/>
          </p:nvSpPr>
          <p:spPr>
            <a:xfrm>
              <a:off x="0" y="-47625"/>
              <a:ext cx="6616255" cy="1377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16"/>
                </a:lnSpc>
              </a:pPr>
              <a:r>
                <a:rPr lang="en-US" sz="6600" spc="59">
                  <a:solidFill>
                    <a:srgbClr val="E8EEF1"/>
                  </a:solidFill>
                  <a:latin typeface="Montserrat Classic Bold"/>
                </a:rPr>
                <a:t>O mnie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836012"/>
              <a:ext cx="6090922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266">
                  <a:solidFill>
                    <a:srgbClr val="43B0F1"/>
                  </a:solidFill>
                  <a:latin typeface="Montserrat Classic Bold"/>
                </a:rPr>
                <a:t>Krótko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96343" y="1706901"/>
            <a:ext cx="6162957" cy="1120110"/>
            <a:chOff x="0" y="0"/>
            <a:chExt cx="8217276" cy="149348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0"/>
              <a:ext cx="8217276" cy="741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6"/>
                </a:lnSpc>
              </a:pPr>
              <a:r>
                <a:rPr lang="en-US" sz="3200" spc="352">
                  <a:solidFill>
                    <a:srgbClr val="43B0F1"/>
                  </a:solidFill>
                  <a:latin typeface="Montserrat Classic"/>
                </a:rPr>
                <a:t>ADAM RUDZKI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88630"/>
              <a:ext cx="8217276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814" t="32426" r="50567"/>
          <a:stretch>
            <a:fillRect/>
          </a:stretch>
        </p:blipFill>
        <p:spPr>
          <a:xfrm>
            <a:off x="15640755" y="-325560"/>
            <a:ext cx="2458198" cy="1093811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6237063" y="-396616"/>
            <a:ext cx="738039" cy="11080231"/>
          </a:xfrm>
          <a:prstGeom prst="rect">
            <a:avLst/>
          </a:prstGeom>
          <a:solidFill>
            <a:srgbClr val="43B0F1"/>
          </a:solidFill>
        </p:spPr>
      </p:sp>
      <p:grpSp>
        <p:nvGrpSpPr>
          <p:cNvPr id="4" name="Group 4"/>
          <p:cNvGrpSpPr/>
          <p:nvPr/>
        </p:nvGrpSpPr>
        <p:grpSpPr>
          <a:xfrm>
            <a:off x="109313" y="926560"/>
            <a:ext cx="16496769" cy="8331740"/>
            <a:chOff x="0" y="0"/>
            <a:chExt cx="21995692" cy="11108987"/>
          </a:xfrm>
        </p:grpSpPr>
        <p:sp>
          <p:nvSpPr>
            <p:cNvPr id="5" name="TextBox 5"/>
            <p:cNvSpPr txBox="1"/>
            <p:nvPr/>
          </p:nvSpPr>
          <p:spPr>
            <a:xfrm>
              <a:off x="3634446" y="2697282"/>
              <a:ext cx="18361246" cy="166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079"/>
                </a:lnSpc>
              </a:pPr>
              <a:r>
                <a:rPr lang="en-US" sz="7999" spc="71">
                  <a:solidFill>
                    <a:srgbClr val="E8EEF1"/>
                  </a:solidFill>
                  <a:latin typeface="Montserrat Classic Bold"/>
                </a:rPr>
                <a:t>Automatyzacja testów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634446" y="5035866"/>
              <a:ext cx="17308756" cy="8374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39"/>
                </a:lnSpc>
              </a:pPr>
              <a:r>
                <a:rPr lang="en-US" sz="4199" spc="310">
                  <a:solidFill>
                    <a:srgbClr val="43B0F1"/>
                  </a:solidFill>
                  <a:latin typeface="Montserrat Classic Bold"/>
                </a:rPr>
                <a:t>Jakie problemy stoją przed organizacją?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634446" y="6636352"/>
              <a:ext cx="17308756" cy="4472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43"/>
                </a:lnSpc>
              </a:pPr>
              <a:r>
                <a:rPr lang="en-US" sz="4495" spc="44">
                  <a:solidFill>
                    <a:srgbClr val="E8EEF1"/>
                  </a:solidFill>
                  <a:latin typeface="Montserrat Light"/>
                </a:rPr>
                <a:t>Mnogość systemów informatycznych</a:t>
              </a:r>
            </a:p>
            <a:p>
              <a:pPr algn="l">
                <a:lnSpc>
                  <a:spcPts val="6743"/>
                </a:lnSpc>
              </a:pPr>
              <a:r>
                <a:rPr lang="en-US" sz="4495" spc="44">
                  <a:solidFill>
                    <a:srgbClr val="E8EEF1"/>
                  </a:solidFill>
                  <a:latin typeface="Montserrat Light"/>
                </a:rPr>
                <a:t>Wiele środowisk testowych</a:t>
              </a:r>
            </a:p>
            <a:p>
              <a:pPr algn="l">
                <a:lnSpc>
                  <a:spcPts val="6743"/>
                </a:lnSpc>
              </a:pPr>
              <a:r>
                <a:rPr lang="en-US" sz="4495" spc="44">
                  <a:solidFill>
                    <a:srgbClr val="E8EEF1"/>
                  </a:solidFill>
                  <a:latin typeface="Montserrat Light"/>
                </a:rPr>
                <a:t>Różne przeglądarki</a:t>
              </a:r>
            </a:p>
            <a:p>
              <a:pPr algn="l">
                <a:lnSpc>
                  <a:spcPts val="6743"/>
                </a:lnSpc>
              </a:pPr>
              <a:r>
                <a:rPr lang="en-US" sz="4495" spc="44">
                  <a:solidFill>
                    <a:srgbClr val="E8EEF1"/>
                  </a:solidFill>
                  <a:latin typeface="Montserrat Light"/>
                </a:rPr>
                <a:t>Aplikacje mobilne: urządzenia i OS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5768342" cy="1701176"/>
              <a:chOff x="0" y="0"/>
              <a:chExt cx="1722525" cy="508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9530"/>
                <a:ext cx="172252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1722525" h="408940">
                    <a:moveTo>
                      <a:pt x="1516785" y="0"/>
                    </a:moveTo>
                    <a:cubicBezTo>
                      <a:pt x="1416455" y="0"/>
                      <a:pt x="1333905" y="72390"/>
                      <a:pt x="1314855" y="166370"/>
                    </a:cubicBezTo>
                    <a:lnTo>
                      <a:pt x="0" y="166370"/>
                    </a:lnTo>
                    <a:lnTo>
                      <a:pt x="0" y="242570"/>
                    </a:lnTo>
                    <a:lnTo>
                      <a:pt x="1316125" y="242570"/>
                    </a:lnTo>
                    <a:cubicBezTo>
                      <a:pt x="1333905" y="337820"/>
                      <a:pt x="1417725" y="408940"/>
                      <a:pt x="1518055" y="408940"/>
                    </a:cubicBezTo>
                    <a:cubicBezTo>
                      <a:pt x="1631085" y="408940"/>
                      <a:pt x="1722525" y="317500"/>
                      <a:pt x="1722525" y="204470"/>
                    </a:cubicBezTo>
                    <a:cubicBezTo>
                      <a:pt x="1722525" y="91440"/>
                      <a:pt x="1631085" y="0"/>
                      <a:pt x="1516785" y="0"/>
                    </a:cubicBezTo>
                    <a:close/>
                  </a:path>
                </a:pathLst>
              </a:custGeom>
              <a:solidFill>
                <a:srgbClr val="43B0F1"/>
              </a:solidFill>
            </p:spPr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814" t="32426" r="50567"/>
          <a:stretch>
            <a:fillRect/>
          </a:stretch>
        </p:blipFill>
        <p:spPr>
          <a:xfrm>
            <a:off x="15640755" y="-325560"/>
            <a:ext cx="2458198" cy="1093811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6237063" y="-396616"/>
            <a:ext cx="738039" cy="11080231"/>
          </a:xfrm>
          <a:prstGeom prst="rect">
            <a:avLst/>
          </a:prstGeom>
          <a:solidFill>
            <a:srgbClr val="43B0F1"/>
          </a:solidFill>
        </p:spPr>
      </p:sp>
      <p:grpSp>
        <p:nvGrpSpPr>
          <p:cNvPr id="4" name="Group 4"/>
          <p:cNvGrpSpPr/>
          <p:nvPr/>
        </p:nvGrpSpPr>
        <p:grpSpPr>
          <a:xfrm>
            <a:off x="109313" y="926560"/>
            <a:ext cx="16496769" cy="8331740"/>
            <a:chOff x="0" y="0"/>
            <a:chExt cx="21995692" cy="11108987"/>
          </a:xfrm>
        </p:grpSpPr>
        <p:sp>
          <p:nvSpPr>
            <p:cNvPr id="5" name="TextBox 5"/>
            <p:cNvSpPr txBox="1"/>
            <p:nvPr/>
          </p:nvSpPr>
          <p:spPr>
            <a:xfrm>
              <a:off x="3634446" y="2697282"/>
              <a:ext cx="18361246" cy="166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079"/>
                </a:lnSpc>
              </a:pPr>
              <a:r>
                <a:rPr lang="en-US" sz="7999" spc="71">
                  <a:solidFill>
                    <a:srgbClr val="E8EEF1"/>
                  </a:solidFill>
                  <a:latin typeface="Montserrat Classic Bold"/>
                </a:rPr>
                <a:t>Potrzeba unifikacji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634446" y="5035866"/>
              <a:ext cx="17308756" cy="8374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39"/>
                </a:lnSpc>
              </a:pPr>
              <a:r>
                <a:rPr lang="en-US" sz="4199" spc="310">
                  <a:solidFill>
                    <a:srgbClr val="43B0F1"/>
                  </a:solidFill>
                  <a:latin typeface="Montserrat Classic"/>
                </a:rPr>
                <a:t>Problemów ciąg dalszy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634446" y="6636352"/>
              <a:ext cx="17308756" cy="4472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43"/>
                </a:lnSpc>
              </a:pPr>
              <a:r>
                <a:rPr lang="en-US" sz="4495" spc="44">
                  <a:solidFill>
                    <a:srgbClr val="E8EEF1"/>
                  </a:solidFill>
                  <a:latin typeface="Montserrat Light"/>
                </a:rPr>
                <a:t>Różne frameworki dla każdej technologii</a:t>
              </a:r>
            </a:p>
            <a:p>
              <a:pPr algn="l">
                <a:lnSpc>
                  <a:spcPts val="6743"/>
                </a:lnSpc>
              </a:pPr>
              <a:r>
                <a:rPr lang="en-US" sz="4495" spc="44">
                  <a:solidFill>
                    <a:srgbClr val="E8EEF1"/>
                  </a:solidFill>
                  <a:latin typeface="Montserrat Light"/>
                </a:rPr>
                <a:t>Kilka języków programowania</a:t>
              </a:r>
            </a:p>
            <a:p>
              <a:pPr algn="l">
                <a:lnSpc>
                  <a:spcPts val="6743"/>
                </a:lnSpc>
              </a:pPr>
              <a:r>
                <a:rPr lang="en-US" sz="4495" spc="44">
                  <a:solidFill>
                    <a:srgbClr val="E8EEF1"/>
                  </a:solidFill>
                  <a:latin typeface="Montserrat Light"/>
                </a:rPr>
                <a:t>Zarządzanie środowiskami testowymi</a:t>
              </a:r>
            </a:p>
            <a:p>
              <a:pPr algn="l">
                <a:lnSpc>
                  <a:spcPts val="6743"/>
                </a:lnSpc>
              </a:pPr>
              <a:r>
                <a:rPr lang="en-US" sz="4495" spc="44">
                  <a:solidFill>
                    <a:srgbClr val="E8EEF1"/>
                  </a:solidFill>
                  <a:latin typeface="Montserrat Light"/>
                </a:rPr>
                <a:t>Dokumentowanie 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5768342" cy="1701176"/>
              <a:chOff x="0" y="0"/>
              <a:chExt cx="1722525" cy="508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9530"/>
                <a:ext cx="172252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1722525" h="408940">
                    <a:moveTo>
                      <a:pt x="1516785" y="0"/>
                    </a:moveTo>
                    <a:cubicBezTo>
                      <a:pt x="1416455" y="0"/>
                      <a:pt x="1333905" y="72390"/>
                      <a:pt x="1314855" y="166370"/>
                    </a:cubicBezTo>
                    <a:lnTo>
                      <a:pt x="0" y="166370"/>
                    </a:lnTo>
                    <a:lnTo>
                      <a:pt x="0" y="242570"/>
                    </a:lnTo>
                    <a:lnTo>
                      <a:pt x="1316125" y="242570"/>
                    </a:lnTo>
                    <a:cubicBezTo>
                      <a:pt x="1333905" y="337820"/>
                      <a:pt x="1417725" y="408940"/>
                      <a:pt x="1518055" y="408940"/>
                    </a:cubicBezTo>
                    <a:cubicBezTo>
                      <a:pt x="1631085" y="408940"/>
                      <a:pt x="1722525" y="317500"/>
                      <a:pt x="1722525" y="204470"/>
                    </a:cubicBezTo>
                    <a:cubicBezTo>
                      <a:pt x="1722525" y="91440"/>
                      <a:pt x="1631085" y="0"/>
                      <a:pt x="1516785" y="0"/>
                    </a:cubicBezTo>
                    <a:close/>
                  </a:path>
                </a:pathLst>
              </a:custGeom>
              <a:solidFill>
                <a:srgbClr val="43B0F1"/>
              </a:solidFill>
            </p:spPr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814" t="32426" r="50567"/>
          <a:stretch>
            <a:fillRect/>
          </a:stretch>
        </p:blipFill>
        <p:spPr>
          <a:xfrm>
            <a:off x="15640755" y="-325560"/>
            <a:ext cx="2458198" cy="1093811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6237063" y="-396616"/>
            <a:ext cx="738039" cy="11080231"/>
          </a:xfrm>
          <a:prstGeom prst="rect">
            <a:avLst/>
          </a:prstGeom>
          <a:solidFill>
            <a:srgbClr val="43B0F1"/>
          </a:solidFill>
        </p:spPr>
      </p:sp>
      <p:grpSp>
        <p:nvGrpSpPr>
          <p:cNvPr id="4" name="Group 4"/>
          <p:cNvGrpSpPr/>
          <p:nvPr/>
        </p:nvGrpSpPr>
        <p:grpSpPr>
          <a:xfrm>
            <a:off x="109313" y="-1682508"/>
            <a:ext cx="17651473" cy="11664081"/>
            <a:chOff x="0" y="0"/>
            <a:chExt cx="23535297" cy="15552108"/>
          </a:xfrm>
        </p:grpSpPr>
        <p:sp>
          <p:nvSpPr>
            <p:cNvPr id="5" name="TextBox 5"/>
            <p:cNvSpPr txBox="1"/>
            <p:nvPr/>
          </p:nvSpPr>
          <p:spPr>
            <a:xfrm>
              <a:off x="3888842" y="2889414"/>
              <a:ext cx="19646456" cy="17730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785"/>
                </a:lnSpc>
              </a:pPr>
              <a:r>
                <a:rPr lang="en-US" sz="8559" spc="77">
                  <a:solidFill>
                    <a:srgbClr val="E8EEF1"/>
                  </a:solidFill>
                  <a:latin typeface="Montserrat Classic Bold"/>
                </a:rPr>
                <a:t>All-in-One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88842" y="5388355"/>
              <a:ext cx="18520296" cy="896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2"/>
                </a:lnSpc>
              </a:pPr>
              <a:r>
                <a:rPr lang="en-US" sz="4493" spc="332">
                  <a:solidFill>
                    <a:srgbClr val="43B0F1"/>
                  </a:solidFill>
                  <a:latin typeface="Montserrat Classic"/>
                </a:rPr>
                <a:t>Zintegrowane platformy testowe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888842" y="7100677"/>
              <a:ext cx="18520296" cy="8451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15"/>
                </a:lnSpc>
              </a:pPr>
              <a:r>
                <a:rPr lang="en-US" sz="4810" spc="48">
                  <a:solidFill>
                    <a:srgbClr val="E8EEF1"/>
                  </a:solidFill>
                  <a:latin typeface="Montserrat Light"/>
                </a:rPr>
                <a:t>Różne środowiska i technologie w jednym środowisku testowym</a:t>
              </a:r>
            </a:p>
            <a:p>
              <a:pPr>
                <a:lnSpc>
                  <a:spcPts val="7215"/>
                </a:lnSpc>
              </a:pPr>
              <a:r>
                <a:rPr lang="en-US" sz="4810" spc="48">
                  <a:solidFill>
                    <a:srgbClr val="E8EEF1"/>
                  </a:solidFill>
                  <a:latin typeface="Montserrat Light"/>
                </a:rPr>
                <a:t>Jeden wspólny język programowania</a:t>
              </a:r>
            </a:p>
            <a:p>
              <a:pPr>
                <a:lnSpc>
                  <a:spcPts val="7215"/>
                </a:lnSpc>
              </a:pPr>
              <a:r>
                <a:rPr lang="en-US" sz="4810" spc="48">
                  <a:solidFill>
                    <a:srgbClr val="E8EEF1"/>
                  </a:solidFill>
                  <a:latin typeface="Montserrat Light"/>
                </a:rPr>
                <a:t>Łatwe zarządzanie testami i zgłaszaniem błędów</a:t>
              </a:r>
            </a:p>
            <a:p>
              <a:pPr algn="l">
                <a:lnSpc>
                  <a:spcPts val="7215"/>
                </a:lnSpc>
              </a:pPr>
              <a:r>
                <a:rPr lang="en-US" sz="4810" spc="48">
                  <a:solidFill>
                    <a:srgbClr val="E8EEF1"/>
                  </a:solidFill>
                  <a:latin typeface="Montserrat Light"/>
                </a:rPr>
                <a:t>Prosta integracja z CI/CD i aplikacjami 3'rd party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6172102" cy="1820251"/>
              <a:chOff x="0" y="0"/>
              <a:chExt cx="1722525" cy="508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9530"/>
                <a:ext cx="172252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1722525" h="408940">
                    <a:moveTo>
                      <a:pt x="1516785" y="0"/>
                    </a:moveTo>
                    <a:cubicBezTo>
                      <a:pt x="1416455" y="0"/>
                      <a:pt x="1333905" y="72390"/>
                      <a:pt x="1314855" y="166370"/>
                    </a:cubicBezTo>
                    <a:lnTo>
                      <a:pt x="0" y="166370"/>
                    </a:lnTo>
                    <a:lnTo>
                      <a:pt x="0" y="242570"/>
                    </a:lnTo>
                    <a:lnTo>
                      <a:pt x="1316125" y="242570"/>
                    </a:lnTo>
                    <a:cubicBezTo>
                      <a:pt x="1333905" y="337820"/>
                      <a:pt x="1417725" y="408940"/>
                      <a:pt x="1518055" y="408940"/>
                    </a:cubicBezTo>
                    <a:cubicBezTo>
                      <a:pt x="1631085" y="408940"/>
                      <a:pt x="1722525" y="317500"/>
                      <a:pt x="1722525" y="204470"/>
                    </a:cubicBezTo>
                    <a:cubicBezTo>
                      <a:pt x="1722525" y="91440"/>
                      <a:pt x="1631085" y="0"/>
                      <a:pt x="1516785" y="0"/>
                    </a:cubicBezTo>
                    <a:close/>
                  </a:path>
                </a:pathLst>
              </a:custGeom>
              <a:solidFill>
                <a:srgbClr val="43B0F1"/>
              </a:solidFill>
            </p:spPr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32603"/>
            <a:ext cx="2886906" cy="851395"/>
            <a:chOff x="0" y="0"/>
            <a:chExt cx="1722525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5401094" y="603003"/>
            <a:ext cx="2886906" cy="851395"/>
            <a:chOff x="0" y="0"/>
            <a:chExt cx="1722525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3217" y="2258905"/>
            <a:ext cx="3219848" cy="27757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7114" y="6740630"/>
            <a:ext cx="2596347" cy="25176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59540" y="2709137"/>
            <a:ext cx="3041211" cy="304121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9034" y="962025"/>
            <a:ext cx="8314258" cy="109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FFFFFF"/>
                </a:solidFill>
                <a:latin typeface="Open Sans Extra Bold"/>
              </a:rPr>
              <a:t>Dostępne na rynku rozwiązania All-in-One: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861889" y="7099358"/>
            <a:ext cx="3426905" cy="173324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437801" y="5449992"/>
            <a:ext cx="1630065" cy="3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Open Sans"/>
              </a:rPr>
              <a:t>Ranorex Studio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89148" y="8187329"/>
            <a:ext cx="888206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Open Sans"/>
              </a:rPr>
              <a:t>Telerix Test Studio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713336" y="2680562"/>
            <a:ext cx="1807766" cy="3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Open Sans"/>
              </a:rPr>
              <a:t>Micro Focus UFT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62033" y="6440275"/>
            <a:ext cx="2626618" cy="3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Open Sans"/>
              </a:rPr>
              <a:t>Smartbear Testcomplete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814" t="32426" r="50567"/>
          <a:stretch>
            <a:fillRect/>
          </a:stretch>
        </p:blipFill>
        <p:spPr>
          <a:xfrm>
            <a:off x="1634530" y="-518332"/>
            <a:ext cx="2458198" cy="109381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11180" y="1656957"/>
            <a:ext cx="11749077" cy="740857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60730" y="9239250"/>
            <a:ext cx="13207874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Open Sans Light"/>
              </a:rPr>
              <a:t>Żródło: https://www.capgemini.com/wp-content/uploads/2017/09/world-quality-report-2017-2018-e28094-overview-infographic.jpg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11180" y="489585"/>
            <a:ext cx="12325944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FFFFFF"/>
                </a:solidFill>
                <a:latin typeface="Open Sans Extra Bold"/>
              </a:rPr>
              <a:t>NAJWIĘKSZE PROBLEMY W ROZWIJANIU APLIKACJI WG. CEO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1759" r="51477"/>
          <a:stretch>
            <a:fillRect/>
          </a:stretch>
        </p:blipFill>
        <p:spPr>
          <a:xfrm rot="5400000">
            <a:off x="7945886" y="112590"/>
            <a:ext cx="2396228" cy="203488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57453" y="1028700"/>
            <a:ext cx="10702411" cy="901214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284244" y="412395"/>
            <a:ext cx="3719512" cy="3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Open Sans"/>
              </a:rPr>
              <a:t>Ciąg dalszy słupków i wykresów.. :)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Niestandardowy</PresentationFormat>
  <Paragraphs>71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5" baseType="lpstr">
      <vt:lpstr>Montserrat Classic Bold</vt:lpstr>
      <vt:lpstr>Open Sans Extra Bold</vt:lpstr>
      <vt:lpstr>Open Sans Light</vt:lpstr>
      <vt:lpstr>Arial</vt:lpstr>
      <vt:lpstr>Open Sans</vt:lpstr>
      <vt:lpstr>Montserrat Classic</vt:lpstr>
      <vt:lpstr>Calibri</vt:lpstr>
      <vt:lpstr>Montserrat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B2b teST TEAM</dc:title>
  <dc:creator>b2b</dc:creator>
  <cp:lastModifiedBy>HR</cp:lastModifiedBy>
  <cp:revision>1</cp:revision>
  <dcterms:created xsi:type="dcterms:W3CDTF">2006-08-16T00:00:00Z</dcterms:created>
  <dcterms:modified xsi:type="dcterms:W3CDTF">2020-02-27T10:37:19Z</dcterms:modified>
  <dc:identifier>DADzvWVmai0</dc:identifier>
</cp:coreProperties>
</file>